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5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93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5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2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0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4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4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9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5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2" r:id="rId6"/>
    <p:sldLayoutId id="2147483767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520D4-52EF-156D-B48B-EA1CD7F4A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700" b="1"/>
              <a:t>Prediction of Nitrogen Fertilizer Based on Crop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0E91E-8FCA-2743-DD5B-B7596D718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874" y="2934455"/>
            <a:ext cx="3616073" cy="2840139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CIS 890 </a:t>
            </a:r>
          </a:p>
          <a:p>
            <a:pPr>
              <a:lnSpc>
                <a:spcPct val="130000"/>
              </a:lnSpc>
            </a:pPr>
            <a:endParaRPr lang="en-US" sz="17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To Food Informatics</a:t>
            </a:r>
          </a:p>
          <a:p>
            <a:pPr>
              <a:lnSpc>
                <a:spcPct val="130000"/>
              </a:lnSpc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Aryan Singh Dalal</a:t>
            </a:r>
          </a:p>
          <a:p>
            <a:pPr>
              <a:lnSpc>
                <a:spcPct val="130000"/>
              </a:lnSpc>
            </a:pPr>
            <a:r>
              <a:rPr lang="en-US" sz="1700">
                <a:solidFill>
                  <a:schemeClr val="tx1">
                    <a:lumMod val="75000"/>
                    <a:lumOff val="25000"/>
                  </a:schemeClr>
                </a:solidFill>
              </a:rPr>
              <a:t>Dr. Hande McGinty</a:t>
            </a:r>
          </a:p>
        </p:txBody>
      </p:sp>
      <p:pic>
        <p:nvPicPr>
          <p:cNvPr id="4" name="Video 3" descr="Rice Grain Being Poured">
            <a:extLst>
              <a:ext uri="{FF2B5EF4-FFF2-40B4-BE49-F238E27FC236}">
                <a16:creationId xmlns:a16="http://schemas.microsoft.com/office/drawing/2014/main" id="{631E234F-A6B6-39DF-DE3E-19BC1CA0B2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5188714" y="1602009"/>
            <a:ext cx="6514470" cy="365398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8C365-DF35-687C-FBD4-B04D7B7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Models</a:t>
            </a:r>
            <a:br>
              <a:rPr lang="en-US" b="0" cap="all">
                <a:solidFill>
                  <a:schemeClr val="bg1"/>
                </a:solidFill>
              </a:rPr>
            </a:br>
            <a:r>
              <a:rPr lang="en-US" b="0" cap="all">
                <a:solidFill>
                  <a:schemeClr val="bg1"/>
                </a:solidFill>
              </a:rPr>
              <a:t>Lasso Regression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graph and diagram of a slope">
            <a:extLst>
              <a:ext uri="{FF2B5EF4-FFF2-40B4-BE49-F238E27FC236}">
                <a16:creationId xmlns:a16="http://schemas.microsoft.com/office/drawing/2014/main" id="{6923F1EC-B429-16C2-065A-95C258980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85" y="1994054"/>
            <a:ext cx="6236248" cy="32198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3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8C365-DF35-687C-FBD4-B04D7B7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Models</a:t>
            </a:r>
            <a:br>
              <a:rPr lang="en-US" b="0" cap="all" dirty="0">
                <a:solidFill>
                  <a:schemeClr val="bg1"/>
                </a:solidFill>
              </a:rPr>
            </a:br>
            <a:r>
              <a:rPr lang="en-US" b="0" cap="all" dirty="0">
                <a:solidFill>
                  <a:schemeClr val="bg1"/>
                </a:solidFill>
              </a:rPr>
              <a:t>SVR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with a large orange and blue graph">
            <a:extLst>
              <a:ext uri="{FF2B5EF4-FFF2-40B4-BE49-F238E27FC236}">
                <a16:creationId xmlns:a16="http://schemas.microsoft.com/office/drawing/2014/main" id="{7057C09F-A9D5-A58F-FA95-483DB36E3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63" y="711263"/>
            <a:ext cx="6172200" cy="5184648"/>
          </a:xfrm>
        </p:spPr>
      </p:pic>
    </p:spTree>
    <p:extLst>
      <p:ext uri="{BB962C8B-B14F-4D97-AF65-F5344CB8AC3E}">
        <p14:creationId xmlns:p14="http://schemas.microsoft.com/office/powerpoint/2010/main" val="234206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8C365-DF35-687C-FBD4-B04D7B7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cap="all">
                <a:solidFill>
                  <a:schemeClr val="bg1"/>
                </a:solidFill>
              </a:rPr>
              <a:t>Models</a:t>
            </a:r>
            <a:br>
              <a:rPr lang="en-US" sz="3300" b="0" cap="all">
                <a:solidFill>
                  <a:schemeClr val="bg1"/>
                </a:solidFill>
              </a:rPr>
            </a:br>
            <a:r>
              <a:rPr lang="en-US" sz="3300" b="0" cap="all">
                <a:solidFill>
                  <a:schemeClr val="bg1"/>
                </a:solidFill>
              </a:rPr>
              <a:t>Random Forest REgression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aph of trees with red and blue dots&#10;&#10;Description automatically generated">
            <a:extLst>
              <a:ext uri="{FF2B5EF4-FFF2-40B4-BE49-F238E27FC236}">
                <a16:creationId xmlns:a16="http://schemas.microsoft.com/office/drawing/2014/main" id="{C102D4B4-88AF-7517-2620-D1682DB12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06" y="1095508"/>
            <a:ext cx="5644005" cy="501689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1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8C365-DF35-687C-FBD4-B04D7B7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300" b="0" cap="all" dirty="0">
                <a:solidFill>
                  <a:schemeClr val="bg1"/>
                </a:solidFill>
              </a:rPr>
              <a:t>Models</a:t>
            </a:r>
            <a:br>
              <a:rPr lang="en-US" sz="3300" b="0" cap="all" dirty="0">
                <a:solidFill>
                  <a:schemeClr val="bg1"/>
                </a:solidFill>
              </a:rPr>
            </a:br>
            <a:r>
              <a:rPr lang="en-US" sz="3300" b="0" cap="all" dirty="0">
                <a:solidFill>
                  <a:schemeClr val="bg1"/>
                </a:solidFill>
              </a:rPr>
              <a:t>Gradient Boosting Regression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2E1579C-6298-14DE-880B-6825D0498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863" y="1246187"/>
            <a:ext cx="6172200" cy="4114800"/>
          </a:xfrm>
        </p:spPr>
      </p:pic>
    </p:spTree>
    <p:extLst>
      <p:ext uri="{BB962C8B-B14F-4D97-AF65-F5344CB8AC3E}">
        <p14:creationId xmlns:p14="http://schemas.microsoft.com/office/powerpoint/2010/main" val="313809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94BB3-7F03-5F79-F828-4788725C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Best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B77D-97EB-7B25-665B-3E78D74AE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r>
              <a:rPr lang="en-US" dirty="0"/>
              <a:t>Ridge Regression </a:t>
            </a:r>
            <a:br>
              <a:rPr lang="en-US" dirty="0"/>
            </a:br>
            <a:r>
              <a:rPr lang="en-US" dirty="0"/>
              <a:t>with Mean Squared Error: 136.75447191661425</a:t>
            </a:r>
          </a:p>
          <a:p>
            <a:r>
              <a:rPr lang="en-US" dirty="0"/>
              <a:t>R-squared (R2): 0.8905621819963452</a:t>
            </a:r>
          </a:p>
          <a:p>
            <a:endParaRPr lang="en-US" dirty="0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B6C67A72-37F9-2F7C-8F39-EEAACF455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" r="3377" b="-1"/>
          <a:stretch/>
        </p:blipFill>
        <p:spPr>
          <a:xfrm>
            <a:off x="4695713" y="713436"/>
            <a:ext cx="7500472" cy="5431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3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network of dots and lines&#10;&#10;Description automatically generated">
            <a:extLst>
              <a:ext uri="{FF2B5EF4-FFF2-40B4-BE49-F238E27FC236}">
                <a16:creationId xmlns:a16="http://schemas.microsoft.com/office/drawing/2014/main" id="{8A89A09E-CBF6-F7AB-7863-1658A8719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1" y="65088"/>
            <a:ext cx="7176902" cy="59238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E3286-3C88-698B-FF88-3EEEAF40C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tx2"/>
                </a:solidFill>
              </a:rPr>
              <a:t>Neo4j Instance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5AAE23-FCB6-4663-907C-0110B0FD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4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F176A-9349-4CD7-8042-59C0200C8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F6BF1-A46F-35D9-2140-5B7DEFF90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" r="12644" b="1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E9A171F-91A7-42F8-B25C-E38B244E7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F2A79-BE74-9311-0245-A4E9F9BC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503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0AA62-93D3-72C7-D536-C6C76FBF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915" y="4238046"/>
            <a:ext cx="3751260" cy="1741404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0">
                <a:solidFill>
                  <a:schemeClr val="bg1"/>
                </a:solidFill>
              </a:rPr>
              <a:t>Here we go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851D67-7085-40E2-B146-F91433A28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969C2C-E7E3-4052-87D4-61E733EC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9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6BD98-AA9B-232D-42A5-22A843B3D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Indexing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12E24C7-9EE4-A161-0D5E-ADD21A341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/>
              <a:t>Introduction</a:t>
            </a:r>
          </a:p>
          <a:p>
            <a:pPr>
              <a:lnSpc>
                <a:spcPct val="130000"/>
              </a:lnSpc>
            </a:pPr>
            <a:r>
              <a:rPr lang="en-US"/>
              <a:t>Data collection</a:t>
            </a:r>
          </a:p>
          <a:p>
            <a:pPr>
              <a:lnSpc>
                <a:spcPct val="130000"/>
              </a:lnSpc>
            </a:pPr>
            <a:r>
              <a:rPr lang="en-US"/>
              <a:t>Data Processing </a:t>
            </a:r>
          </a:p>
          <a:p>
            <a:pPr>
              <a:lnSpc>
                <a:spcPct val="130000"/>
              </a:lnSpc>
            </a:pPr>
            <a:r>
              <a:rPr lang="en-US"/>
              <a:t>Model Comparison </a:t>
            </a:r>
          </a:p>
          <a:p>
            <a:pPr>
              <a:lnSpc>
                <a:spcPct val="130000"/>
              </a:lnSpc>
            </a:pPr>
            <a:r>
              <a:rPr lang="en-US"/>
              <a:t>User Interface</a:t>
            </a:r>
          </a:p>
          <a:p>
            <a:pPr>
              <a:lnSpc>
                <a:spcPct val="130000"/>
              </a:lnSpc>
            </a:pPr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3D Hologram from iPad">
            <a:extLst>
              <a:ext uri="{FF2B5EF4-FFF2-40B4-BE49-F238E27FC236}">
                <a16:creationId xmlns:a16="http://schemas.microsoft.com/office/drawing/2014/main" id="{E003B47F-637F-8C9D-C10B-3C8E6CD8D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7" r="32692" b="-1"/>
          <a:stretch/>
        </p:blipFill>
        <p:spPr>
          <a:xfrm>
            <a:off x="6857698" y="10"/>
            <a:ext cx="53343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D750-13CC-2A49-28A9-4D09AE18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The More The Better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5F51E-D9DD-D10E-BCAB-F1C7469E4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2934455"/>
            <a:ext cx="3616073" cy="284013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Essential Building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Photosynthesis Facilitator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Protein and DNA 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Plant Structure and Function:</a:t>
            </a: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Microscopic view of cells">
            <a:extLst>
              <a:ext uri="{FF2B5EF4-FFF2-40B4-BE49-F238E27FC236}">
                <a16:creationId xmlns:a16="http://schemas.microsoft.com/office/drawing/2014/main" id="{B63771B0-BB0C-03F5-67EE-6442A9425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8" r="16540"/>
          <a:stretch/>
        </p:blipFill>
        <p:spPr>
          <a:xfrm>
            <a:off x="6681614" y="1295962"/>
            <a:ext cx="3528669" cy="426607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6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3B59E90-C2E6-4C7B-B62A-9A39E4D1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1B2979-9B0F-4F3C-A912-A0A5339D7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16940"/>
            <a:ext cx="1000102" cy="42244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88D065-482C-41CF-99A2-50EFB1B9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102" y="1616940"/>
            <a:ext cx="6547110" cy="418256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1B9A-6074-3393-AB90-FEF3F55E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219" y="1910866"/>
            <a:ext cx="5408670" cy="1054972"/>
          </a:xfrm>
        </p:spPr>
        <p:txBody>
          <a:bodyPr>
            <a:normAutofit/>
          </a:bodyPr>
          <a:lstStyle/>
          <a:p>
            <a:r>
              <a:rPr lang="en-US" sz="3200"/>
              <a:t>Surprise!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B15B07-5DFC-49A7-83E7-33AE560DD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89632" y="3669992"/>
            <a:ext cx="4224528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E1A6E1-A101-407D-9872-0506425C7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974" y="0"/>
            <a:ext cx="4667026" cy="16316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ross section of young plant and roots">
            <a:extLst>
              <a:ext uri="{FF2B5EF4-FFF2-40B4-BE49-F238E27FC236}">
                <a16:creationId xmlns:a16="http://schemas.microsoft.com/office/drawing/2014/main" id="{C4CE3064-BE22-6CD4-8EC0-0CB1A443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7" r="-2" b="-2"/>
          <a:stretch/>
        </p:blipFill>
        <p:spPr>
          <a:xfrm>
            <a:off x="7546488" y="1631695"/>
            <a:ext cx="4645511" cy="418256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49E4F89-BD43-4E3D-88E8-6C7E8AA9F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74051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0EE59-54EE-F564-CD25-695D021D8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170" y="2979166"/>
            <a:ext cx="5426595" cy="248337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Root and Foliage Damage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Vulnerability to Pests and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Environmental Impact</a:t>
            </a:r>
            <a:endParaRPr lang="en-US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Nitrogen Leaching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1153701-84AC-48F8-BF95-FD091301A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842394"/>
            <a:ext cx="7498081" cy="10092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25FF1E9-6522-482B-A20C-EA7AF7CAA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808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0CEDF7-1225-4242-8C30-EA518372A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7995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78135-438D-AA62-2C47-96FDF9A2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hopping Process Flow Graph (1)" descr="A diagram of data flowchar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CD502D5B-5036-1F2C-A4AE-D271ED2530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3240" y="31750"/>
            <a:ext cx="7279169" cy="68262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1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B6322-8713-6343-6619-172FC4CF3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6A462-F352-D395-1F58-B61E85A8B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74" y="3259615"/>
            <a:ext cx="3616073" cy="2840139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 Source Data Library: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Consideration: Related parameters to plantation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F736-45CD-A1B8-886A-45A88990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97581"/>
            <a:ext cx="7244255" cy="24737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07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EB1CCE3-FB1D-471C-9AFE-D20E81E64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256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8D65B-3145-3C64-7B5F-63B077EB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Filtration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60F38E87-6AF8-4488-B608-9FA2F57B4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896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CC3B76D-CC6E-42D0-8666-2A2164AB5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355896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9" y="3419903"/>
            <a:ext cx="5789163" cy="34380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DBE9B8BD-472F-4F54-AC9D-101EE349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871A14F-64B0-4CCE-900E-695C55EF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25689"/>
            <a:ext cx="679399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303CC-A909-5ACF-6710-BCDFF18C6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22" y="3707541"/>
            <a:ext cx="5117253" cy="2505801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units were present, had to assume SI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Redundancy had to be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0FDBC76A-295F-4635-A28D-ADA24F383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A91DE31-3033-693C-7B8E-E7A3EF8ED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157" y="23185"/>
            <a:ext cx="4999430" cy="63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4F51B-0838-882E-3B66-361C42C7A101}"/>
              </a:ext>
            </a:extLst>
          </p:cNvPr>
          <p:cNvSpPr txBox="1"/>
          <p:nvPr/>
        </p:nvSpPr>
        <p:spPr>
          <a:xfrm>
            <a:off x="7087165" y="6390526"/>
            <a:ext cx="4807946" cy="36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 Metric System</a:t>
            </a:r>
          </a:p>
        </p:txBody>
      </p:sp>
    </p:spTree>
    <p:extLst>
      <p:ext uri="{BB962C8B-B14F-4D97-AF65-F5344CB8AC3E}">
        <p14:creationId xmlns:p14="http://schemas.microsoft.com/office/powerpoint/2010/main" val="1963730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5692C-262A-A2C3-356D-74911B4E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072110"/>
            <a:ext cx="3611029" cy="186234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0C0F7-61A6-4E64-A77E-AFBD8112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70060-650C-A929-DF57-D9EE397A8A35}"/>
              </a:ext>
            </a:extLst>
          </p:cNvPr>
          <p:cNvSpPr txBox="1"/>
          <p:nvPr/>
        </p:nvSpPr>
        <p:spPr>
          <a:xfrm>
            <a:off x="637874" y="2934455"/>
            <a:ext cx="3616073" cy="284013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</a:t>
            </a:r>
          </a:p>
        </p:txBody>
      </p:sp>
      <p:pic>
        <p:nvPicPr>
          <p:cNvPr id="5" name="Content Placeholder 4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633A5D79-A429-8EF4-AF37-74254C857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14" y="1490880"/>
            <a:ext cx="6603656" cy="38699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ED69555-EE48-4B19-812B-4E1068DBF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72EEBA-3A5D-41CE-8465-A45A0F656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A164D6B-6878-4B9F-A2D0-985D39B1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4738AB-B6BE-4867-889A-52CE4AC8D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5508"/>
            <a:ext cx="4668819" cy="501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8C365-DF35-687C-FBD4-B04D7B743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5000"/>
              </a:lnSpc>
            </a:pPr>
            <a:r>
              <a:rPr lang="en-US" b="0" cap="all" dirty="0">
                <a:solidFill>
                  <a:schemeClr val="bg1"/>
                </a:solidFill>
              </a:rPr>
              <a:t>Models</a:t>
            </a:r>
            <a:br>
              <a:rPr lang="en-US" b="0" cap="all" dirty="0">
                <a:solidFill>
                  <a:schemeClr val="bg1"/>
                </a:solidFill>
              </a:rPr>
            </a:br>
            <a:r>
              <a:rPr lang="en-US" b="0" cap="all" dirty="0">
                <a:solidFill>
                  <a:schemeClr val="bg1"/>
                </a:solidFill>
              </a:rPr>
              <a:t>Ridge Regression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BD49B71-B686-4DFD-93AD-40CB19B62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2066" y="0"/>
            <a:ext cx="751993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diet">
            <a:extLst>
              <a:ext uri="{FF2B5EF4-FFF2-40B4-BE49-F238E27FC236}">
                <a16:creationId xmlns:a16="http://schemas.microsoft.com/office/drawing/2014/main" id="{C8A4AC72-9E8A-21F6-5C2E-D5A145970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28" y="1212351"/>
            <a:ext cx="7450072" cy="419066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C60369F-A41B-4D6E-8990-30E2715C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6534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29247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Shoji">
      <a:dk1>
        <a:sysClr val="windowText" lastClr="000000"/>
      </a:dk1>
      <a:lt1>
        <a:sysClr val="window" lastClr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145</Words>
  <Application>Microsoft Office PowerPoint</Application>
  <PresentationFormat>Widescreen</PresentationFormat>
  <Paragraphs>43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Meiryo</vt:lpstr>
      <vt:lpstr>Arial</vt:lpstr>
      <vt:lpstr>Corbel</vt:lpstr>
      <vt:lpstr>Söhne</vt:lpstr>
      <vt:lpstr>ShojiVTI</vt:lpstr>
      <vt:lpstr>Prediction of Nitrogen Fertilizer Based on Crop</vt:lpstr>
      <vt:lpstr>Indexing</vt:lpstr>
      <vt:lpstr>The More The Better</vt:lpstr>
      <vt:lpstr>Surprise!</vt:lpstr>
      <vt:lpstr>Process</vt:lpstr>
      <vt:lpstr>Data Collection</vt:lpstr>
      <vt:lpstr>Data Filtration</vt:lpstr>
      <vt:lpstr>MODELS</vt:lpstr>
      <vt:lpstr>Models Ridge Regression</vt:lpstr>
      <vt:lpstr>Models Lasso Regression</vt:lpstr>
      <vt:lpstr>Models SVR</vt:lpstr>
      <vt:lpstr>Models Random Forest REgression</vt:lpstr>
      <vt:lpstr>Models Gradient Boosting Regression</vt:lpstr>
      <vt:lpstr>Best Model</vt:lpstr>
      <vt:lpstr>Neo4j Instance</vt:lpstr>
      <vt:lpstr>User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Nitrogen Fertilizer Based on Crop</dc:title>
  <dc:creator>Aryan Singh Dalal</dc:creator>
  <cp:lastModifiedBy>Aryan Singh Dalal</cp:lastModifiedBy>
  <cp:revision>4</cp:revision>
  <dcterms:created xsi:type="dcterms:W3CDTF">2023-11-30T17:29:17Z</dcterms:created>
  <dcterms:modified xsi:type="dcterms:W3CDTF">2023-12-04T23:59:44Z</dcterms:modified>
</cp:coreProperties>
</file>